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Lst>
  <p:notesMasterIdLst>
    <p:notesMasterId r:id="rId5"/>
  </p:notesMasterIdLst>
  <p:handoutMasterIdLst>
    <p:handoutMasterId r:id="rId6"/>
  </p:handoutMasterIdLst>
  <p:sldIdLst>
    <p:sldId id="472" r:id="rId3"/>
    <p:sldId id="470" r:id="rId4"/>
  </p:sldIdLst>
  <p:sldSz cx="12188825" cy="6858000"/>
  <p:notesSz cx="6858000" cy="9144000"/>
  <p:custDataLst>
    <p:tags r:id="rId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472"/>
            <p14:sldId id="470"/>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autoAdjust="0"/>
    <p:restoredTop sz="96215" autoAdjust="0"/>
  </p:normalViewPr>
  <p:slideViewPr>
    <p:cSldViewPr snapToGrid="0">
      <p:cViewPr varScale="1">
        <p:scale>
          <a:sx n="62" d="100"/>
          <a:sy n="62" d="100"/>
        </p:scale>
        <p:origin x="688" y="5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tags" Target="tags/tag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4/18/2018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5757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204094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4/18/2018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4/18/2018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4/18/2018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4/18/2018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4/18/2018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4/18/2018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4/18/2018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25733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4/18/2018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23854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81D08F9-E307-4689-982C-ACD477ECB1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4804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D1FE988-5887-4D19-9EC8-3B5029ABE0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1447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7FCE221-9E76-4D88-B2BC-A98330D82D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0512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35934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16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8639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517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64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4C64304-5177-4DCA-8C33-43F841DF827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131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E3812C82-5CBD-41EE-93CD-6FFB781D1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B610A36-B78F-44E8-A437-3B39E333355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26288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id="{7FC102D5-EEC6-494A-8C4B-9308C18696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A8E50B39-C6E8-4A12-B50C-F9486EB2812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6315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A059078-F990-4F26-B15E-2615B6E1D9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0987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id="{2D16ED97-4557-46BB-96BC-46C471A03B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05EA9BC-5B6D-499C-897A-137BCA177B6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1595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DAFE323-4359-4DD7-B940-39A33FF28A6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41912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978E89C1-20D0-4530-805C-CB27FEC12D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234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26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9411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8250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4/18/2018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51235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3BA7653-01B4-44B7-A691-531E9624583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5333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03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7318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7013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15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6992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81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6829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19648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4/18/2018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82283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id="{D83DF109-DB23-4BAE-AE9F-979749E2E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2F4DE1C-EC4B-4634-B2C0-DB4E81396CE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4/18/2018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3354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4/18/2018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429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3518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376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861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7848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271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985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42892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759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id="{B0D96023-0361-4E53-A469-27B9611B1A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FD32A96-7669-4304-A663-DA74152A68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4/18/2018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3262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4/18/2018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2585709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474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9138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4/18/2018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75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7561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14966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4/18/2018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11336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4/18/2018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 y="4953000"/>
            <a:ext cx="12188825" cy="1905000"/>
          </a:xfrm>
          <a:prstGeom prst="rect">
            <a:avLst/>
          </a:prstGeom>
        </p:spPr>
      </p:pic>
    </p:spTree>
    <p:extLst>
      <p:ext uri="{BB962C8B-B14F-4D97-AF65-F5344CB8AC3E}">
        <p14:creationId xmlns:p14="http://schemas.microsoft.com/office/powerpoint/2010/main" val="19224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4/18/2018</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7970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4/18/2018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1"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 id="214748376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4/18/2018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76239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solidFill>
                  <a:schemeClr val="bg1">
                    <a:lumMod val="95000"/>
                  </a:schemeClr>
                </a:solidFill>
              </a:rPr>
              <a:pPr/>
              <a:t>1</a:t>
            </a:fld>
            <a:endParaRPr lang="en-US" dirty="0">
              <a:solidFill>
                <a:schemeClr val="bg1">
                  <a:lumMod val="95000"/>
                </a:schemeClr>
              </a:solidFill>
            </a:endParaRPr>
          </a:p>
        </p:txBody>
      </p:sp>
      <p:sp>
        <p:nvSpPr>
          <p:cNvPr id="11" name="Rectangle 10"/>
          <p:cNvSpPr/>
          <p:nvPr/>
        </p:nvSpPr>
        <p:spPr>
          <a:xfrm>
            <a:off x="1" y="8681"/>
            <a:ext cx="12188824" cy="6849319"/>
          </a:xfrm>
          <a:prstGeom prst="rect">
            <a:avLst/>
          </a:prstGeom>
          <a:noFill/>
          <a:ln w="6350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Footer Placeholder 1"/>
          <p:cNvSpPr>
            <a:spLocks noGrp="1"/>
          </p:cNvSpPr>
          <p:nvPr>
            <p:ph type="ftr" sz="quarter" idx="11"/>
          </p:nvPr>
        </p:nvSpPr>
        <p:spPr>
          <a:xfrm>
            <a:off x="8777289" y="6556248"/>
            <a:ext cx="2498723" cy="182880"/>
          </a:xfrm>
        </p:spPr>
        <p:txBody>
          <a:bodyPr/>
          <a:lstStyle/>
          <a:p>
            <a:r>
              <a:rPr lang="en-US" dirty="0">
                <a:solidFill>
                  <a:schemeClr val="bg1">
                    <a:lumMod val="95000"/>
                  </a:schemeClr>
                </a:solidFill>
              </a:rPr>
              <a:t>Oracle Confidential – Internal</a:t>
            </a: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95000"/>
                  </a:schemeClr>
                </a:solidFill>
              </a:rPr>
              <a:t>Copyright © 201</a:t>
            </a:r>
            <a:r>
              <a:rPr lang="en-US" sz="800" dirty="0">
                <a:solidFill>
                  <a:schemeClr val="bg1">
                    <a:lumMod val="95000"/>
                  </a:schemeClr>
                </a:solidFill>
              </a:rPr>
              <a:t>7</a:t>
            </a:r>
            <a:r>
              <a:rPr sz="800" dirty="0">
                <a:solidFill>
                  <a:schemeClr val="bg1">
                    <a:lumMod val="95000"/>
                  </a:schemeClr>
                </a:solidFill>
              </a:rPr>
              <a:t> Oracle and/or its affiliates. All rights reserved.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90"/>
            <a:ext cx="12188825" cy="6856213"/>
          </a:xfrm>
          <a:prstGeom prst="rect">
            <a:avLst/>
          </a:prstGeom>
          <a:solidFill>
            <a:schemeClr val="accent2">
              <a:lumMod val="60000"/>
              <a:lumOff val="40000"/>
            </a:schemeClr>
          </a:solidFill>
        </p:spPr>
      </p:pic>
      <p:sp>
        <p:nvSpPr>
          <p:cNvPr id="15" name="Rounded Rectangle 14"/>
          <p:cNvSpPr/>
          <p:nvPr/>
        </p:nvSpPr>
        <p:spPr bwMode="gray">
          <a:xfrm>
            <a:off x="740169" y="5170714"/>
            <a:ext cx="9218428" cy="1275439"/>
          </a:xfrm>
          <a:prstGeom prst="roundRect">
            <a:avLst/>
          </a:prstGeom>
          <a:solidFill>
            <a:schemeClr val="accent2">
              <a:lumMod val="75000"/>
              <a:alpha val="6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Rectangle 17"/>
          <p:cNvSpPr/>
          <p:nvPr/>
        </p:nvSpPr>
        <p:spPr>
          <a:xfrm>
            <a:off x="850497" y="5220562"/>
            <a:ext cx="8819892" cy="1477328"/>
          </a:xfrm>
          <a:prstGeom prst="rect">
            <a:avLst/>
          </a:prstGeom>
        </p:spPr>
        <p:txBody>
          <a:bodyPr wrap="square">
            <a:spAutoFit/>
          </a:bodyPr>
          <a:lstStyle/>
          <a:p>
            <a:pPr>
              <a:lnSpc>
                <a:spcPct val="90000"/>
              </a:lnSpc>
            </a:pPr>
            <a:r>
              <a:rPr lang="en-US" sz="2000" b="1" dirty="0">
                <a:solidFill>
                  <a:schemeClr val="bg1"/>
                </a:solidFill>
              </a:rPr>
              <a:t>Avocados Inc. wants to get better insights on the success of their marketing campaigns and also to make data-driven decisions for future marketing campaign investments. To do this Avocado Inc. needs to combine silos of data with real-time social media data and leveraging Big Data and Machine Learning.</a:t>
            </a:r>
            <a:br>
              <a:rPr lang="en-US" sz="2000" b="1" dirty="0">
                <a:solidFill>
                  <a:schemeClr val="bg1"/>
                </a:solidFill>
              </a:rPr>
            </a:br>
            <a:endParaRPr lang="en-US" sz="2000" b="1" dirty="0">
              <a:solidFill>
                <a:schemeClr val="bg1"/>
              </a:solidFill>
            </a:endParaRPr>
          </a:p>
        </p:txBody>
      </p:sp>
      <p:sp>
        <p:nvSpPr>
          <p:cNvPr id="19" name="Rounded Rectangle 18"/>
          <p:cNvSpPr/>
          <p:nvPr/>
        </p:nvSpPr>
        <p:spPr bwMode="gray">
          <a:xfrm>
            <a:off x="9218429" y="8681"/>
            <a:ext cx="2970396" cy="1779022"/>
          </a:xfrm>
          <a:prstGeom prst="roundRect">
            <a:avLst/>
          </a:prstGeom>
          <a:solidFill>
            <a:schemeClr val="accent2">
              <a:lumMod val="75000"/>
              <a:alpha val="44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Avocado Inc. intends to unlock the power of data with minimal investment in any specialized resources such ad Data Scientists and Heavy Compute Power</a:t>
            </a:r>
          </a:p>
        </p:txBody>
      </p:sp>
      <p:pic>
        <p:nvPicPr>
          <p:cNvPr id="2" name="Picture 1">
            <a:extLst>
              <a:ext uri="{FF2B5EF4-FFF2-40B4-BE49-F238E27FC236}">
                <a16:creationId xmlns:a16="http://schemas.microsoft.com/office/drawing/2014/main" id="{49BEB381-1150-4169-A17B-3AAB0C10734A}"/>
              </a:ext>
            </a:extLst>
          </p:cNvPr>
          <p:cNvPicPr>
            <a:picLocks noChangeAspect="1"/>
          </p:cNvPicPr>
          <p:nvPr/>
        </p:nvPicPr>
        <p:blipFill>
          <a:blip r:embed="rId4"/>
          <a:stretch>
            <a:fillRect/>
          </a:stretch>
        </p:blipFill>
        <p:spPr>
          <a:xfrm>
            <a:off x="2760539" y="1664549"/>
            <a:ext cx="4965627" cy="2793165"/>
          </a:xfrm>
          <a:prstGeom prst="rect">
            <a:avLst/>
          </a:prstGeom>
        </p:spPr>
      </p:pic>
    </p:spTree>
    <p:extLst>
      <p:ext uri="{BB962C8B-B14F-4D97-AF65-F5344CB8AC3E}">
        <p14:creationId xmlns:p14="http://schemas.microsoft.com/office/powerpoint/2010/main" val="204360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09AB077-5250-484F-AB4F-EB4326A5605A}"/>
              </a:ext>
            </a:extLst>
          </p:cNvPr>
          <p:cNvSpPr txBox="1">
            <a:spLocks/>
          </p:cNvSpPr>
          <p:nvPr/>
        </p:nvSpPr>
        <p:spPr>
          <a:xfrm>
            <a:off x="5420147" y="20830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mj-cs"/>
            </a:endParaRPr>
          </a:p>
        </p:txBody>
      </p:sp>
      <p:sp>
        <p:nvSpPr>
          <p:cNvPr id="2" name="Rectangle 1">
            <a:extLst>
              <a:ext uri="{FF2B5EF4-FFF2-40B4-BE49-F238E27FC236}">
                <a16:creationId xmlns:a16="http://schemas.microsoft.com/office/drawing/2014/main" id="{F429B1A9-89EB-4C89-9699-9294B998F920}"/>
              </a:ext>
            </a:extLst>
          </p:cNvPr>
          <p:cNvSpPr/>
          <p:nvPr/>
        </p:nvSpPr>
        <p:spPr bwMode="gray">
          <a:xfrm>
            <a:off x="0" y="-15112"/>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39A8C11-779A-46E0-B4DF-A9CFFA37C408}"/>
              </a:ext>
            </a:extLst>
          </p:cNvPr>
          <p:cNvSpPr/>
          <p:nvPr/>
        </p:nvSpPr>
        <p:spPr bwMode="gray">
          <a:xfrm>
            <a:off x="13415521" y="2537688"/>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a:extLst>
              <a:ext uri="{FF2B5EF4-FFF2-40B4-BE49-F238E27FC236}">
                <a16:creationId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Calibri"/>
                <a:ea typeface="+mn-ea"/>
                <a:cs typeface="+mn-cs"/>
              </a:rPr>
              <a:t>Copyright © 2018, Oracle and/or its affiliates.  All Rights Reserved. | Confidential – Oracle Internal</a:t>
            </a:r>
          </a:p>
        </p:txBody>
      </p:sp>
      <p:sp>
        <p:nvSpPr>
          <p:cNvPr id="14" name="Rectangle 13">
            <a:extLst>
              <a:ext uri="{FF2B5EF4-FFF2-40B4-BE49-F238E27FC236}">
                <a16:creationId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lowchart: Process 4">
            <a:extLst>
              <a:ext uri="{FF2B5EF4-FFF2-40B4-BE49-F238E27FC236}">
                <a16:creationId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32945" y="79242"/>
            <a:ext cx="2645669" cy="719329"/>
          </a:xfrm>
          <a:prstGeom prst="rect">
            <a:avLst/>
          </a:prstGeom>
        </p:spPr>
      </p:pic>
      <p:pic>
        <p:nvPicPr>
          <p:cNvPr id="18" name="Picture 17">
            <a:extLst>
              <a:ext uri="{FF2B5EF4-FFF2-40B4-BE49-F238E27FC236}">
                <a16:creationId xmlns:a16="http://schemas.microsoft.com/office/drawing/2014/main" id="{5B8590EE-997A-40F8-94FA-4825DB5D0C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791" y="-124487"/>
            <a:ext cx="820632" cy="967261"/>
          </a:xfrm>
          <a:prstGeom prst="rect">
            <a:avLst/>
          </a:prstGeom>
        </p:spPr>
      </p:pic>
      <p:sp>
        <p:nvSpPr>
          <p:cNvPr id="19" name="TextBox 18">
            <a:extLst>
              <a:ext uri="{FF2B5EF4-FFF2-40B4-BE49-F238E27FC236}">
                <a16:creationId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solidFill>
                <a:effectLst/>
                <a:uLnTx/>
                <a:uFillTx/>
                <a:latin typeface="Segoe Print" panose="02000600000000000000" pitchFamily="2" charset="0"/>
                <a:ea typeface="+mn-ea"/>
                <a:cs typeface="+mn-cs"/>
              </a:rPr>
              <a:t>Notional Architecture</a:t>
            </a:r>
          </a:p>
        </p:txBody>
      </p:sp>
      <p:sp>
        <p:nvSpPr>
          <p:cNvPr id="70" name="TextBox 69">
            <a:extLst>
              <a:ext uri="{FF2B5EF4-FFF2-40B4-BE49-F238E27FC236}">
                <a16:creationId xmlns:a16="http://schemas.microsoft.com/office/drawing/2014/main" id="{0C6F4443-6259-4E42-914E-13DEDC2FA6F3}"/>
              </a:ext>
            </a:extLst>
          </p:cNvPr>
          <p:cNvSpPr txBox="1"/>
          <p:nvPr/>
        </p:nvSpPr>
        <p:spPr>
          <a:xfrm>
            <a:off x="213237" y="2968879"/>
            <a:ext cx="127438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Lisa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Marketing Executive</a:t>
            </a:r>
            <a:endParaRPr kumimoji="0" lang="en-US" sz="1200" b="0" i="1" u="none" strike="noStrike" kern="0" cap="none" spc="0" normalizeH="0" baseline="0" noProof="0" dirty="0">
              <a:ln>
                <a:noFill/>
              </a:ln>
              <a:solidFill>
                <a:srgbClr val="FFFFFF"/>
              </a:solidFill>
              <a:effectLst/>
              <a:uLnTx/>
              <a:uFillTx/>
              <a:latin typeface="Calibri"/>
              <a:ea typeface="+mn-ea"/>
              <a:cs typeface="MV Boli" pitchFamily="2" charset="0"/>
              <a:sym typeface="Calibri"/>
            </a:endParaRPr>
          </a:p>
        </p:txBody>
      </p:sp>
      <p:cxnSp>
        <p:nvCxnSpPr>
          <p:cNvPr id="102" name="Straight Arrow Connector 101"/>
          <p:cNvCxnSpPr/>
          <p:nvPr/>
        </p:nvCxnSpPr>
        <p:spPr>
          <a:xfrm>
            <a:off x="6271565" y="4704615"/>
            <a:ext cx="3481" cy="45720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982723" y="5372100"/>
            <a:ext cx="0"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345211" y="3478942"/>
            <a:ext cx="1142702" cy="2308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Interaction</a:t>
            </a:r>
          </a:p>
        </p:txBody>
      </p:sp>
      <p:sp>
        <p:nvSpPr>
          <p:cNvPr id="109" name="Rectangle 108"/>
          <p:cNvSpPr/>
          <p:nvPr/>
        </p:nvSpPr>
        <p:spPr>
          <a:xfrm>
            <a:off x="6480141" y="3365208"/>
            <a:ext cx="171858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Default connection between Analytics and Big Data</a:t>
            </a:r>
          </a:p>
        </p:txBody>
      </p:sp>
      <p:grpSp>
        <p:nvGrpSpPr>
          <p:cNvPr id="110" name="Group 158"/>
          <p:cNvGrpSpPr/>
          <p:nvPr/>
        </p:nvGrpSpPr>
        <p:grpSpPr>
          <a:xfrm>
            <a:off x="5742225" y="5305964"/>
            <a:ext cx="1142998" cy="1046261"/>
            <a:chOff x="1751012" y="3031587"/>
            <a:chExt cx="1143296" cy="1046261"/>
          </a:xfrm>
        </p:grpSpPr>
        <p:pic>
          <p:nvPicPr>
            <p:cNvPr id="111" name="Picture 110" descr="NoSQL_w_7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60" y="3031587"/>
              <a:ext cx="685800" cy="685800"/>
            </a:xfrm>
            <a:prstGeom prst="rect">
              <a:avLst/>
            </a:prstGeom>
          </p:spPr>
        </p:pic>
        <p:sp>
          <p:nvSpPr>
            <p:cNvPr id="112" name="Rectangle 111"/>
            <p:cNvSpPr/>
            <p:nvPr/>
          </p:nvSpPr>
          <p:spPr>
            <a:xfrm>
              <a:off x="1751012" y="3677738"/>
              <a:ext cx="114329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Cloud Service</a:t>
              </a:r>
            </a:p>
          </p:txBody>
        </p:sp>
      </p:grpSp>
      <p:pic>
        <p:nvPicPr>
          <p:cNvPr id="116" name="Picture 1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8076" y="3424535"/>
            <a:ext cx="1736536" cy="1147465"/>
          </a:xfrm>
          <a:prstGeom prst="rect">
            <a:avLst/>
          </a:prstGeom>
        </p:spPr>
      </p:pic>
      <p:cxnSp>
        <p:nvCxnSpPr>
          <p:cNvPr id="128" name="Straight Arrow Connector 127"/>
          <p:cNvCxnSpPr/>
          <p:nvPr/>
        </p:nvCxnSpPr>
        <p:spPr>
          <a:xfrm flipV="1">
            <a:off x="6773461" y="3767764"/>
            <a:ext cx="1158294" cy="5739"/>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8000384" y="2444156"/>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Event Hub Cloud </a:t>
            </a:r>
          </a:p>
        </p:txBody>
      </p:sp>
      <p:sp>
        <p:nvSpPr>
          <p:cNvPr id="130" name="TextBox 129"/>
          <p:cNvSpPr txBox="1"/>
          <p:nvPr/>
        </p:nvSpPr>
        <p:spPr>
          <a:xfrm>
            <a:off x="7931755" y="4279629"/>
            <a:ext cx="864222" cy="237682"/>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mn-ea"/>
                <a:cs typeface="MV Boli" panose="02000500030200090000" pitchFamily="2" charset="0"/>
              </a:rPr>
              <a:t>Oracle Big Data Cloud</a:t>
            </a:r>
          </a:p>
        </p:txBody>
      </p:sp>
      <p:cxnSp>
        <p:nvCxnSpPr>
          <p:cNvPr id="132" name="Straight Arrow Connector 131"/>
          <p:cNvCxnSpPr/>
          <p:nvPr/>
        </p:nvCxnSpPr>
        <p:spPr>
          <a:xfrm flipH="1" flipV="1">
            <a:off x="8453625" y="2794175"/>
            <a:ext cx="10695" cy="600086"/>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3602951" y="3914830"/>
            <a:ext cx="1967168"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a:off x="1289720" y="3158225"/>
            <a:ext cx="1070892" cy="756605"/>
          </a:xfrm>
          <a:prstGeom prst="bentConnector3">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116" idx="0"/>
          </p:cNvCxnSpPr>
          <p:nvPr/>
        </p:nvCxnSpPr>
        <p:spPr>
          <a:xfrm rot="10800000" flipV="1">
            <a:off x="3016344" y="1567513"/>
            <a:ext cx="6914462" cy="1857021"/>
          </a:xfrm>
          <a:prstGeom prst="bentConnector2">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09"/>
          <p:cNvGrpSpPr/>
          <p:nvPr/>
        </p:nvGrpSpPr>
        <p:grpSpPr>
          <a:xfrm>
            <a:off x="5564371" y="3500610"/>
            <a:ext cx="1359943" cy="1156956"/>
            <a:chOff x="10708191" y="2311164"/>
            <a:chExt cx="1221230" cy="1106798"/>
          </a:xfrm>
        </p:grpSpPr>
        <p:sp>
          <p:nvSpPr>
            <p:cNvPr id="57" name="Rectangle 56"/>
            <p:cNvSpPr/>
            <p:nvPr/>
          </p:nvSpPr>
          <p:spPr>
            <a:xfrm>
              <a:off x="10708191" y="3005755"/>
              <a:ext cx="1221230" cy="4122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Oracle</a:t>
              </a:r>
              <a:r>
                <a:rPr kumimoji="0" lang="en-US" sz="12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 </a:t>
              </a: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sym typeface="Calibri"/>
                </a:rPr>
                <a:t>Cloud Service</a:t>
              </a: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75906" y="2311164"/>
              <a:ext cx="685800" cy="685800"/>
            </a:xfrm>
            <a:prstGeom prst="rect">
              <a:avLst/>
            </a:prstGeom>
          </p:spPr>
        </p:pic>
      </p:grpSp>
      <p:pic>
        <p:nvPicPr>
          <p:cNvPr id="1026" name="Picture 2" descr="https://cloud.oracle.com/opc/paas/images/bigdata_w_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4643" y="343278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oracle.com/opc/paas/images/kafka_w_7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073" y="173377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6" descr="Afbeeldingsresultaat voo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31" name="AutoShape 8" descr="Afbeeldingsresultaat voor twit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1034" name="Picture 10" descr="Afbeeldingsresultaat voor twitter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49071" y="1644219"/>
            <a:ext cx="929307" cy="92930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V="1">
            <a:off x="6788256" y="2059625"/>
            <a:ext cx="1128704" cy="942"/>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43547" y="2886039"/>
            <a:ext cx="1284666"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Big Data as a Consumer of Kafka</a:t>
            </a:r>
          </a:p>
        </p:txBody>
      </p:sp>
      <p:sp>
        <p:nvSpPr>
          <p:cNvPr id="84" name="Rectangle 83"/>
          <p:cNvSpPr/>
          <p:nvPr/>
        </p:nvSpPr>
        <p:spPr>
          <a:xfrm>
            <a:off x="6795913" y="1685698"/>
            <a:ext cx="1142702"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Twitter as a publisher in Kafka</a:t>
            </a:r>
          </a:p>
        </p:txBody>
      </p:sp>
      <p:sp>
        <p:nvSpPr>
          <p:cNvPr id="87" name="Rectangle 86"/>
          <p:cNvSpPr/>
          <p:nvPr/>
        </p:nvSpPr>
        <p:spPr>
          <a:xfrm>
            <a:off x="6304791" y="4803039"/>
            <a:ext cx="1602908" cy="379825"/>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Analytics datasets stored in Database Cloud</a:t>
            </a:r>
          </a:p>
        </p:txBody>
      </p:sp>
      <p:pic>
        <p:nvPicPr>
          <p:cNvPr id="6" name="Picture 4" descr="Afbeeldingsresultaat voor exce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6900" y="5071465"/>
            <a:ext cx="477594" cy="4689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p:nvPr/>
        </p:nvCxnSpPr>
        <p:spPr>
          <a:xfrm rot="10800000" flipV="1">
            <a:off x="4191379" y="4024206"/>
            <a:ext cx="1657692" cy="1299164"/>
          </a:xfrm>
          <a:prstGeom prst="bentConnector3">
            <a:avLst>
              <a:gd name="adj1" fmla="val 14539"/>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47813" y="4871687"/>
            <a:ext cx="1758257" cy="369332"/>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Marketing budgets stored in Excel, blended</a:t>
            </a:r>
            <a:r>
              <a:rPr kumimoji="0" lang="en-US" sz="1000" b="1" i="0" u="none" strike="noStrike" kern="1200" cap="none" spc="0" normalizeH="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rPr>
              <a:t> in Analytics</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1030" name="Picture 6" descr="https://cloud.oracle.com/opc/saas/images/empowerbusiness_80x7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3211" y="2221012"/>
            <a:ext cx="762000" cy="66675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Elbow Connector 19"/>
          <p:cNvCxnSpPr/>
          <p:nvPr/>
        </p:nvCxnSpPr>
        <p:spPr>
          <a:xfrm>
            <a:off x="4191378" y="2573526"/>
            <a:ext cx="1779535" cy="1031065"/>
          </a:xfrm>
          <a:prstGeom prst="bentConnector3">
            <a:avLst>
              <a:gd name="adj1" fmla="val 99895"/>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00498" y="2059553"/>
            <a:ext cx="1718587" cy="507831"/>
          </a:xfrm>
          <a:prstGeom prst="rect">
            <a:avLst/>
          </a:prstGeom>
          <a:noFill/>
        </p:spPr>
        <p:txBody>
          <a:bodyPr wrap="square">
            <a:spAutoFit/>
          </a:bodyPr>
          <a:lstStyle/>
          <a:p>
            <a:pPr marL="0" marR="0" lvl="0" indent="0" algn="ctr" defTabSz="1217082" rtl="0" eaLnBrk="1" fontAlgn="auto" latinLnBrk="0" hangingPunct="1">
              <a:lnSpc>
                <a:spcPct val="90000"/>
              </a:lnSpc>
              <a:spcBef>
                <a:spcPts val="0"/>
              </a:spcBef>
              <a:spcAft>
                <a:spcPts val="0"/>
              </a:spcAft>
              <a:buClrTx/>
              <a:buSzTx/>
              <a:buFontTx/>
              <a:buNone/>
              <a:tabLst/>
              <a:defRPr/>
            </a:pPr>
            <a:r>
              <a:rPr lang="en-US" sz="1000" b="1" dirty="0">
                <a:solidFill>
                  <a:srgbClr val="FFFFFF"/>
                </a:solidFill>
                <a:effectLst>
                  <a:outerShdw blurRad="50800" dist="38100" dir="2700000" algn="tl" rotWithShape="0">
                    <a:prstClr val="black">
                      <a:alpha val="40000"/>
                    </a:prstClr>
                  </a:outerShdw>
                </a:effectLst>
                <a:latin typeface="Calibri"/>
              </a:rPr>
              <a:t>Revenue from Oracle Fusion ERP Finance Cloud</a:t>
            </a:r>
            <a:br>
              <a:rPr lang="en-US" sz="1000" b="1" dirty="0">
                <a:solidFill>
                  <a:srgbClr val="FFFFFF"/>
                </a:solidFill>
                <a:effectLst>
                  <a:outerShdw blurRad="50800" dist="38100" dir="2700000" algn="tl" rotWithShape="0">
                    <a:prstClr val="black">
                      <a:alpha val="40000"/>
                    </a:prstClr>
                  </a:outerShdw>
                </a:effectLst>
                <a:latin typeface="Calibri"/>
              </a:rPr>
            </a:br>
            <a:r>
              <a:rPr lang="en-US" sz="1000" b="1" dirty="0">
                <a:solidFill>
                  <a:srgbClr val="FFFFFF"/>
                </a:solidFill>
                <a:effectLst>
                  <a:outerShdw blurRad="50800" dist="38100" dir="2700000" algn="tl" rotWithShape="0">
                    <a:prstClr val="black">
                      <a:alpha val="40000"/>
                    </a:prstClr>
                  </a:outerShdw>
                </a:effectLst>
                <a:latin typeface="Calibri"/>
              </a:rPr>
              <a:t>(demo content)</a:t>
            </a:r>
            <a:endParaRPr kumimoji="0" lang="en-US" sz="10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Calibri"/>
              <a:ea typeface="+mn-ea"/>
              <a:cs typeface="+mn-cs"/>
            </a:endParaRPr>
          </a:p>
        </p:txBody>
      </p:sp>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3224" y="1867179"/>
            <a:ext cx="1862022" cy="1047387"/>
          </a:xfrm>
          <a:prstGeom prst="rect">
            <a:avLst/>
          </a:prstGeom>
        </p:spPr>
      </p:pic>
      <p:sp>
        <p:nvSpPr>
          <p:cNvPr id="53" name="Rectangle 52">
            <a:extLst>
              <a:ext uri="{FF2B5EF4-FFF2-40B4-BE49-F238E27FC236}">
                <a16:creationId xmlns:a16="http://schemas.microsoft.com/office/drawing/2014/main" id="{944726DE-0CD5-4ECB-88C2-E56A99F23FA4}"/>
              </a:ext>
            </a:extLst>
          </p:cNvPr>
          <p:cNvSpPr/>
          <p:nvPr/>
        </p:nvSpPr>
        <p:spPr bwMode="gray">
          <a:xfrm>
            <a:off x="9987884" y="98135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Embracing Data Variety with Oracle Cloud</a:t>
            </a:r>
          </a:p>
        </p:txBody>
      </p:sp>
      <p:pic>
        <p:nvPicPr>
          <p:cNvPr id="26" name="Picture 2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17692" y="973837"/>
            <a:ext cx="1425790" cy="1245836"/>
          </a:xfrm>
          <a:prstGeom prst="rect">
            <a:avLst/>
          </a:prstGeom>
        </p:spPr>
      </p:pic>
      <p:sp>
        <p:nvSpPr>
          <p:cNvPr id="142" name="TextBox 141"/>
          <p:cNvSpPr txBox="1"/>
          <p:nvPr/>
        </p:nvSpPr>
        <p:spPr>
          <a:xfrm>
            <a:off x="10079750" y="2300982"/>
            <a:ext cx="1770395" cy="4001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Calibri"/>
                <a:cs typeface="MV Boli" pitchFamily="2" charset="0"/>
                <a:sym typeface="Calibri"/>
              </a:rPr>
              <a:t>Roland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a:ea typeface="Calibri"/>
                <a:cs typeface="MV Boli" pitchFamily="2" charset="0"/>
                <a:sym typeface="Calibri"/>
              </a:rPr>
              <a:t>CIO</a:t>
            </a:r>
          </a:p>
        </p:txBody>
      </p:sp>
    </p:spTree>
    <p:extLst>
      <p:ext uri="{BB962C8B-B14F-4D97-AF65-F5344CB8AC3E}">
        <p14:creationId xmlns:p14="http://schemas.microsoft.com/office/powerpoint/2010/main" val="35303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SolutionBankPOCAssetTemplate-03012018.pptx" id="{3B2F70D4-AC40-4C35-A853-49E090923212}" vid="{FBAE28AC-AA95-4BE8-94BF-2A4CD86BD876}"/>
    </a:ext>
  </a:extLst>
</a:theme>
</file>

<file path=ppt/theme/theme2.xml><?xml version="1.0" encoding="utf-8"?>
<a:theme xmlns:a="http://schemas.openxmlformats.org/drawingml/2006/main" name="1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4211</TotalTime>
  <Words>191</Words>
  <Application>Microsoft Office PowerPoint</Application>
  <PresentationFormat>Custom</PresentationFormat>
  <Paragraphs>28</Paragraphs>
  <Slides>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vt:i4>
      </vt:variant>
    </vt:vector>
  </HeadingPairs>
  <TitlesOfParts>
    <vt:vector size="10" baseType="lpstr">
      <vt:lpstr>Arial</vt:lpstr>
      <vt:lpstr>Calibri</vt:lpstr>
      <vt:lpstr>MV Boli</vt:lpstr>
      <vt:lpstr>Segoe Print</vt:lpstr>
      <vt:lpstr>Segoe UI Light</vt:lpstr>
      <vt:lpstr>Wingdings</vt:lpstr>
      <vt:lpstr>Oracle_Master_16x9_2017</vt:lpstr>
      <vt:lpstr>1_Oracle_Master_16x9_2017</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Steven Black</cp:lastModifiedBy>
  <cp:revision>352</cp:revision>
  <cp:lastPrinted>2014-07-16T02:22:57Z</cp:lastPrinted>
  <dcterms:created xsi:type="dcterms:W3CDTF">2017-10-31T14:18:20Z</dcterms:created>
  <dcterms:modified xsi:type="dcterms:W3CDTF">2018-04-18T16:16:50Z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